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comments/comment1.xml" ContentType="application/vnd.openxmlformats-officedocument.presentationml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2" r:id="rId2"/>
  </p:sldMasterIdLst>
  <p:sldIdLst>
    <p:sldId id="316" r:id="rId3"/>
    <p:sldId id="311" r:id="rId4"/>
    <p:sldId id="275" r:id="rId5"/>
    <p:sldId id="270" r:id="rId6"/>
    <p:sldId id="315" r:id="rId7"/>
    <p:sldId id="312" r:id="rId8"/>
    <p:sldId id="282" r:id="rId9"/>
    <p:sldId id="313" r:id="rId10"/>
    <p:sldId id="284" r:id="rId11"/>
  </p:sldIdLst>
  <p:sldSz cx="10691813" cy="7559675"/>
  <p:notesSz cx="6797675" cy="9926638"/>
  <p:embeddedFontLs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Calibri Light" panose="020F0302020204030204" pitchFamily="34" charset="0"/>
      <p:regular r:id="rId16"/>
      <p:italic r:id="rId17"/>
    </p:embeddedFont>
    <p:embeddedFont>
      <p:font typeface="TT Fors" panose="020B0003030001020000" pitchFamily="34" charset="0"/>
      <p:regular r:id="rId18"/>
    </p:embeddedFont>
    <p:embeddedFont>
      <p:font typeface="TT Fors Bold" panose="020B0003030001020000" pitchFamily="34" charset="0"/>
      <p:regular r:id="rId19"/>
      <p:bold r:id="rId20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rlotta Markoetter" initials="KM" lastIdx="1" clrIdx="0">
    <p:extLst>
      <p:ext uri="{19B8F6BF-5375-455C-9EA6-DF929625EA0E}">
        <p15:presenceInfo xmlns:p15="http://schemas.microsoft.com/office/powerpoint/2012/main" userId="S-1-5-21-3783162374-765496694-549105625-187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244A"/>
    <a:srgbClr val="6BCBDE"/>
    <a:srgbClr val="66C3A8"/>
    <a:srgbClr val="F5DF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405"/>
  </p:normalViewPr>
  <p:slideViewPr>
    <p:cSldViewPr snapToGrid="0" snapToObjects="1">
      <p:cViewPr varScale="1">
        <p:scale>
          <a:sx n="104" d="100"/>
          <a:sy n="104" d="100"/>
        </p:scale>
        <p:origin x="13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3" Type="http://schemas.openxmlformats.org/officeDocument/2006/relationships/slide" Target="slides/slide1.xml"/><Relationship Id="rId21" Type="http://schemas.openxmlformats.org/officeDocument/2006/relationships/commentAuthors" Target="commentAuthors.xml"/><Relationship Id="rId7" Type="http://schemas.openxmlformats.org/officeDocument/2006/relationships/slide" Target="slides/slide5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font" Target="fonts/font4.fntdata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font" Target="fonts/font8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3.fntdata"/><Relationship Id="rId22" Type="http://schemas.openxmlformats.org/officeDocument/2006/relationships/presProps" Target="pres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5-09-11T14:37:18.626" idx="1">
    <p:pos x="5114" y="4064"/>
    <p:text>das Groß/Kleinschreiben finde ich ein bisschen zu viel. Ich könnte mir vorstellen, dass die Übung besonders gut wirkt mit der Überraschung am Ende.</p:text>
    <p:extLst>
      <p:ext uri="{C676402C-5697-4E1C-873F-D02D1690AC5C}">
        <p15:threadingInfo xmlns:p15="http://schemas.microsoft.com/office/powerpoint/2012/main" timeZoneBias="-120"/>
      </p:ext>
    </p:extLst>
  </p:cm>
</p:cmLst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55" indent="0" algn="ctr">
              <a:buNone/>
              <a:defRPr sz="2205"/>
            </a:lvl2pPr>
            <a:lvl3pPr marL="1007909" indent="0" algn="ctr">
              <a:buNone/>
              <a:defRPr sz="1984"/>
            </a:lvl3pPr>
            <a:lvl4pPr marL="1511864" indent="0" algn="ctr">
              <a:buNone/>
              <a:defRPr sz="1764"/>
            </a:lvl4pPr>
            <a:lvl5pPr marL="2015818" indent="0" algn="ctr">
              <a:buNone/>
              <a:defRPr sz="1764"/>
            </a:lvl5pPr>
            <a:lvl6pPr marL="2519773" indent="0" algn="ctr">
              <a:buNone/>
              <a:defRPr sz="1764"/>
            </a:lvl6pPr>
            <a:lvl7pPr marL="3023727" indent="0" algn="ctr">
              <a:buNone/>
              <a:defRPr sz="1764"/>
            </a:lvl7pPr>
            <a:lvl8pPr marL="3527682" indent="0" algn="ctr">
              <a:buNone/>
              <a:defRPr sz="1764"/>
            </a:lvl8pPr>
            <a:lvl9pPr marL="4031636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327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51469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01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5071" indent="0" algn="ctr">
              <a:buNone/>
              <a:defRPr sz="2079"/>
            </a:lvl2pPr>
            <a:lvl3pPr marL="950143" indent="0" algn="ctr">
              <a:buNone/>
              <a:defRPr sz="1871"/>
            </a:lvl3pPr>
            <a:lvl4pPr marL="1425214" indent="0" algn="ctr">
              <a:buNone/>
              <a:defRPr sz="1663"/>
            </a:lvl4pPr>
            <a:lvl5pPr marL="1900286" indent="0" algn="ctr">
              <a:buNone/>
              <a:defRPr sz="1663"/>
            </a:lvl5pPr>
            <a:lvl6pPr marL="2375357" indent="0" algn="ctr">
              <a:buNone/>
              <a:defRPr sz="1663"/>
            </a:lvl6pPr>
            <a:lvl7pPr marL="2850428" indent="0" algn="ctr">
              <a:buNone/>
              <a:defRPr sz="1663"/>
            </a:lvl7pPr>
            <a:lvl8pPr marL="3325500" indent="0" algn="ctr">
              <a:buNone/>
              <a:defRPr sz="1663"/>
            </a:lvl8pPr>
            <a:lvl9pPr marL="3800571" indent="0" algn="ctr">
              <a:buNone/>
              <a:defRPr sz="16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315668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1063292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50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2pPr>
            <a:lvl3pPr marL="9501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3pPr>
            <a:lvl4pPr marL="1425214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4pPr>
            <a:lvl5pPr marL="1900286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5pPr>
            <a:lvl6pPr marL="2375357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6pPr>
            <a:lvl7pPr marL="2850428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7pPr>
            <a:lvl8pPr marL="3325500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8pPr>
            <a:lvl9pPr marL="3800571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55658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080817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620504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931396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92697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09"/>
            </a:lvl2pPr>
            <a:lvl3pPr>
              <a:defRPr sz="2495"/>
            </a:lvl3pPr>
            <a:lvl4pPr>
              <a:defRPr sz="2079"/>
            </a:lvl4pPr>
            <a:lvl5pPr>
              <a:defRPr sz="2079"/>
            </a:lvl5pPr>
            <a:lvl6pPr>
              <a:defRPr sz="2079"/>
            </a:lvl6pPr>
            <a:lvl7pPr>
              <a:defRPr sz="2079"/>
            </a:lvl7pPr>
            <a:lvl8pPr>
              <a:defRPr sz="2079"/>
            </a:lvl8pPr>
            <a:lvl9pPr>
              <a:defRPr sz="207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2712278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048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5071" indent="0">
              <a:buNone/>
              <a:defRPr sz="2909"/>
            </a:lvl2pPr>
            <a:lvl3pPr marL="950143" indent="0">
              <a:buNone/>
              <a:defRPr sz="2495"/>
            </a:lvl3pPr>
            <a:lvl4pPr marL="1425214" indent="0">
              <a:buNone/>
              <a:defRPr sz="2079"/>
            </a:lvl4pPr>
            <a:lvl5pPr marL="1900286" indent="0">
              <a:buNone/>
              <a:defRPr sz="2079"/>
            </a:lvl5pPr>
            <a:lvl6pPr marL="2375357" indent="0">
              <a:buNone/>
              <a:defRPr sz="2079"/>
            </a:lvl6pPr>
            <a:lvl7pPr marL="2850428" indent="0">
              <a:buNone/>
              <a:defRPr sz="2079"/>
            </a:lvl7pPr>
            <a:lvl8pPr marL="3325500" indent="0">
              <a:buNone/>
              <a:defRPr sz="2079"/>
            </a:lvl8pPr>
            <a:lvl9pPr marL="3800571" indent="0">
              <a:buNone/>
              <a:defRPr sz="207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97778614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607744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386392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0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86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1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77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727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6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63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35669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6363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640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5539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94453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4118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55" indent="0">
              <a:buNone/>
              <a:defRPr sz="3086"/>
            </a:lvl2pPr>
            <a:lvl3pPr marL="1007909" indent="0">
              <a:buNone/>
              <a:defRPr sz="2646"/>
            </a:lvl3pPr>
            <a:lvl4pPr marL="1511864" indent="0">
              <a:buNone/>
              <a:defRPr sz="2205"/>
            </a:lvl4pPr>
            <a:lvl5pPr marL="2015818" indent="0">
              <a:buNone/>
              <a:defRPr sz="2205"/>
            </a:lvl5pPr>
            <a:lvl6pPr marL="2519773" indent="0">
              <a:buNone/>
              <a:defRPr sz="2205"/>
            </a:lvl6pPr>
            <a:lvl7pPr marL="3023727" indent="0">
              <a:buNone/>
              <a:defRPr sz="2205"/>
            </a:lvl7pPr>
            <a:lvl8pPr marL="3527682" indent="0">
              <a:buNone/>
              <a:defRPr sz="2205"/>
            </a:lvl8pPr>
            <a:lvl9pPr marL="4031636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0293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6243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09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77" indent="-251977" algn="l" defTabSz="1007909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3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886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84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795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750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704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9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613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55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09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864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18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773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727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682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636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466446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0143" rtl="0" eaLnBrk="1" latinLnBrk="0" hangingPunct="1">
        <a:lnSpc>
          <a:spcPct val="90000"/>
        </a:lnSpc>
        <a:spcBef>
          <a:spcPct val="0"/>
        </a:spcBef>
        <a:buNone/>
        <a:defRPr sz="45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536" indent="-237536" algn="l" defTabSz="950143" rtl="0" eaLnBrk="1" latinLnBrk="0" hangingPunct="1">
        <a:lnSpc>
          <a:spcPct val="90000"/>
        </a:lnSpc>
        <a:spcBef>
          <a:spcPts val="1038"/>
        </a:spcBef>
        <a:buFont typeface="Arial" panose="020B0604020202020204" pitchFamily="34" charset="0"/>
        <a:buChar char="•"/>
        <a:defRPr sz="2909" kern="1200">
          <a:solidFill>
            <a:schemeClr val="tx1"/>
          </a:solidFill>
          <a:latin typeface="+mn-lt"/>
          <a:ea typeface="+mn-ea"/>
          <a:cs typeface="+mn-cs"/>
        </a:defRPr>
      </a:lvl1pPr>
      <a:lvl2pPr marL="7126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66275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213782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308796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563035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40381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50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0143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25214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0286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75357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50428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2550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005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comments" Target="../comments/comment1.xml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8.png"/><Relationship Id="rId7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5064" y="515460"/>
            <a:ext cx="9221689" cy="1461188"/>
          </a:xfrm>
        </p:spPr>
        <p:txBody>
          <a:bodyPr/>
          <a:lstStyle/>
          <a:p>
            <a:r>
              <a:rPr lang="de-DE" dirty="0">
                <a:latin typeface="TT Fors Bold" panose="020B0003030001020000" pitchFamily="34" charset="0"/>
              </a:rPr>
              <a:t>Druckhinweise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186" y="992247"/>
            <a:ext cx="4294961" cy="286737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789A18BC-C8BF-4AAF-88D6-3FCC768FDAA6}"/>
              </a:ext>
            </a:extLst>
          </p:cNvPr>
          <p:cNvSpPr txBox="1">
            <a:spLocks/>
          </p:cNvSpPr>
          <p:nvPr/>
        </p:nvSpPr>
        <p:spPr>
          <a:xfrm>
            <a:off x="815390" y="2172249"/>
            <a:ext cx="4530515" cy="4695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1977" indent="-251977" algn="l" defTabSz="1007909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31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886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841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795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750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704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659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613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100" dirty="0">
                <a:latin typeface="TT Fors" panose="020B0003030001020000" pitchFamily="34" charset="0"/>
              </a:rPr>
              <a:t>Papier: Verwenden Sie schweres Papier (z. B. 250 g).</a:t>
            </a:r>
          </a:p>
          <a:p>
            <a:r>
              <a:rPr lang="de-DE" sz="2100" dirty="0">
                <a:latin typeface="TT Fors" panose="020B0003030001020000" pitchFamily="34" charset="0"/>
              </a:rPr>
              <a:t>Hinweis S. 2: Drucken Sie auf DIN A4, 1 Seite pro Blatt</a:t>
            </a:r>
          </a:p>
          <a:p>
            <a:r>
              <a:rPr lang="de-DE" sz="2100" dirty="0">
                <a:latin typeface="TT Fors" panose="020B0003030001020000" pitchFamily="34" charset="0"/>
              </a:rPr>
              <a:t>Hinweise S. 3-9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Einseitiger Druck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2 Seiten pro Blatt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Falten Sie die bedruckten Blätter in der Mitte und schneiden Sie gegebenenfalls die Druckränder ab.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Das Ergebnis sind gefaltete Schilder.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FB0E2E5-B741-461A-B59C-BAB1FBD48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50408" y="2570553"/>
            <a:ext cx="913414" cy="657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4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2A0809C-6C7B-22F6-558A-F861AE9420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9B465E3D-5555-4951-C183-9F3A46031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-2963534" y="4315326"/>
            <a:ext cx="6488698" cy="648869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DE26042-A5DD-2133-BD40-BD8A5DA9B8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54285" y="-802393"/>
            <a:ext cx="3326219" cy="333251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6AA219A-CC2E-895D-9C03-C1CC8C783080}"/>
              </a:ext>
            </a:extLst>
          </p:cNvPr>
          <p:cNvSpPr txBox="1"/>
          <p:nvPr/>
        </p:nvSpPr>
        <p:spPr>
          <a:xfrm>
            <a:off x="1008725" y="1540000"/>
            <a:ext cx="814872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ts val="54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Alles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 </a:t>
            </a:r>
            <a:r>
              <a:rPr kumimoji="0" lang="en-US" sz="48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möglich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! </a:t>
            </a:r>
            <a:r>
              <a:rPr kumimoji="0" lang="en-US" sz="48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Vielseitige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 Menschen, </a:t>
            </a:r>
            <a:r>
              <a:rPr kumimoji="0" lang="en-US" sz="48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vielfältige</a:t>
            </a:r>
            <a:r>
              <a:rPr kumimoji="0" lang="en-US" sz="480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 </a:t>
            </a:r>
            <a:r>
              <a:rPr kumimoji="0" lang="en-US" sz="4800" i="0" u="none" strike="noStrike" kern="1200" cap="none" spc="0" normalizeH="0" baseline="0" noProof="0" dirty="0" err="1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Tätigkeiten</a:t>
            </a:r>
            <a:endParaRPr kumimoji="0" lang="en-US" sz="480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E8D9804A-72E1-4A3B-C6C3-1C5FD9C07A8F}"/>
              </a:ext>
            </a:extLst>
          </p:cNvPr>
          <p:cNvSpPr txBox="1"/>
          <p:nvPr/>
        </p:nvSpPr>
        <p:spPr>
          <a:xfrm>
            <a:off x="1016558" y="3645699"/>
            <a:ext cx="6950732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de-DE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Wer kann Pflegekraft und wer Ingenieur*in werden? Unsere Antwort: Alles ist möglich! Nur deine eigene Entscheidung zählt. Wir alle sind so viel mehr als die Barrieren, Rollen und Stereotypen, die die Gesellschaft für uns geschaffen hat. </a:t>
            </a:r>
          </a:p>
          <a:p>
            <a:pPr lvl="0">
              <a:defRPr/>
            </a:pPr>
            <a:r>
              <a:rPr lang="de-DE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		Lass dich von nichts aufhalten!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6C9E9F7-93CD-6C45-831C-62F66D69EE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2913968"/>
            <a:ext cx="2564280" cy="2393329"/>
          </a:xfrm>
          <a:prstGeom prst="rect">
            <a:avLst/>
          </a:prstGeom>
        </p:spPr>
      </p:pic>
      <p:sp>
        <p:nvSpPr>
          <p:cNvPr id="9" name="Rechteck 8">
            <a:extLst>
              <a:ext uri="{FF2B5EF4-FFF2-40B4-BE49-F238E27FC236}">
                <a16:creationId xmlns:a16="http://schemas.microsoft.com/office/drawing/2014/main" id="{74F0EE52-78CA-422E-BA6B-4CEFE231591F}"/>
              </a:ext>
            </a:extLst>
          </p:cNvPr>
          <p:cNvSpPr/>
          <p:nvPr/>
        </p:nvSpPr>
        <p:spPr>
          <a:xfrm>
            <a:off x="8368472" y="3356138"/>
            <a:ext cx="17538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de-DE" sz="1600" dirty="0">
                <a:solidFill>
                  <a:srgbClr val="BB244A"/>
                </a:solidFill>
                <a:latin typeface="TT Fors Bold" panose="020B0003030001020000" pitchFamily="34" charset="0"/>
              </a:rPr>
              <a:t>Denk daran: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Überwinde Stereotypen, um deinen eigenen Weg zu finden.</a:t>
            </a:r>
            <a:endParaRPr lang="en-US" sz="1600" dirty="0">
              <a:solidFill>
                <a:srgbClr val="BB244A"/>
              </a:solidFill>
              <a:latin typeface="TT Fors" panose="020B0003030001020000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39965EE-AB1F-594C-9256-744F3970EFA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494019"/>
            <a:ext cx="1195683" cy="1392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7872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4737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769014" y="924572"/>
            <a:ext cx="6267355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Jede*r von euch: Nehmt das Blatt „ein </a:t>
            </a:r>
            <a:r>
              <a:rPr lang="de-DE" sz="3200">
                <a:solidFill>
                  <a:srgbClr val="BB244A"/>
                </a:solidFill>
                <a:latin typeface="TT Fors Bold" panose="020B0003030001020000" pitchFamily="34" charset="0"/>
              </a:rPr>
              <a:t>bunter Beruf“. </a:t>
            </a:r>
            <a:r>
              <a:rPr lang="de-DE" sz="3200" dirty="0">
                <a:solidFill>
                  <a:srgbClr val="BB244A"/>
                </a:solidFill>
                <a:latin typeface="TT Fors Bold" panose="020B0003030001020000" pitchFamily="34" charset="0"/>
              </a:rPr>
              <a:t>Zieht dann jeweils versteckt zwei Kopfkarten aus den Stapeln:</a:t>
            </a:r>
            <a:endParaRPr lang="en-US" sz="36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endParaRPr lang="en-US" sz="44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1500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MK" sz="115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4" name="Rechteck 3">
            <a:extLst>
              <a:ext uri="{FF2B5EF4-FFF2-40B4-BE49-F238E27FC236}">
                <a16:creationId xmlns:a16="http://schemas.microsoft.com/office/drawing/2014/main" id="{3798B5E8-7867-4385-83F6-F6177935CDB2}"/>
              </a:ext>
            </a:extLst>
          </p:cNvPr>
          <p:cNvSpPr/>
          <p:nvPr/>
        </p:nvSpPr>
        <p:spPr>
          <a:xfrm>
            <a:off x="530749" y="4115288"/>
            <a:ext cx="575766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200" dirty="0">
                <a:solidFill>
                  <a:srgbClr val="BB244A"/>
                </a:solidFill>
                <a:latin typeface="TT Fors" panose="020B0003030001020000" pitchFamily="34" charset="0"/>
              </a:rPr>
              <a:t>Zeichnet jetzt den Kopf einer Person mit den Merkmalen von den Karten, ohne dass die anderen es sehen. </a:t>
            </a:r>
          </a:p>
          <a:p>
            <a:r>
              <a:rPr lang="de-DE" sz="3200" dirty="0">
                <a:solidFill>
                  <a:srgbClr val="BB244A"/>
                </a:solidFill>
                <a:latin typeface="TT Fors" panose="020B0003030001020000" pitchFamily="34" charset="0"/>
              </a:rPr>
              <a:t>Faltet dann euer Blatt.</a:t>
            </a:r>
            <a:endParaRPr lang="en-US" sz="32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9" name="Gleichschenkliges Dreieck 8">
            <a:extLst>
              <a:ext uri="{FF2B5EF4-FFF2-40B4-BE49-F238E27FC236}">
                <a16:creationId xmlns:a16="http://schemas.microsoft.com/office/drawing/2014/main" id="{A7FE0B25-F34C-4608-95D2-2CDECA5C2DE0}"/>
              </a:ext>
            </a:extLst>
          </p:cNvPr>
          <p:cNvSpPr/>
          <p:nvPr/>
        </p:nvSpPr>
        <p:spPr>
          <a:xfrm>
            <a:off x="8544677" y="5270225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gebogen 9">
            <a:extLst>
              <a:ext uri="{FF2B5EF4-FFF2-40B4-BE49-F238E27FC236}">
                <a16:creationId xmlns:a16="http://schemas.microsoft.com/office/drawing/2014/main" id="{2616545F-8C47-4BA5-A70C-5EB033B9A9D0}"/>
              </a:ext>
            </a:extLst>
          </p:cNvPr>
          <p:cNvSpPr/>
          <p:nvPr/>
        </p:nvSpPr>
        <p:spPr>
          <a:xfrm>
            <a:off x="8140299" y="4608945"/>
            <a:ext cx="663978" cy="76661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84441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DD381F13-7DF8-4179-986C-1532C3C1D2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6309345" y="4304398"/>
            <a:ext cx="1979131" cy="2878354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CB25A76-2800-4568-9D5D-246BD64D753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81212">
            <a:off x="8696113" y="5173462"/>
            <a:ext cx="1745577" cy="1799453"/>
          </a:xfrm>
          <a:prstGeom prst="rect">
            <a:avLst/>
          </a:prstGeom>
        </p:spPr>
      </p:pic>
      <p:pic>
        <p:nvPicPr>
          <p:cNvPr id="2" name="Grafik 1">
            <a:extLst>
              <a:ext uri="{FF2B5EF4-FFF2-40B4-BE49-F238E27FC236}">
                <a16:creationId xmlns:a16="http://schemas.microsoft.com/office/drawing/2014/main" id="{2BE8030D-C1ED-483C-B349-90AD6C115D5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26499" y="3021549"/>
            <a:ext cx="923837" cy="54491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D5CD57B8-D720-4D59-A77A-A9042EE60D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01156" y="2965753"/>
            <a:ext cx="936239" cy="54492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2620902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A5D43D3-25DE-41B3-BD79-E5423F926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978B347-E649-4101-ACA7-9DC1E34C10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97134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>
            <a:extLst>
              <a:ext uri="{FF2B5EF4-FFF2-40B4-BE49-F238E27FC236}">
                <a16:creationId xmlns:a16="http://schemas.microsoft.com/office/drawing/2014/main" id="{7A531BCC-3F65-4AD4-8E21-9C6196A45FE8}"/>
              </a:ext>
            </a:extLst>
          </p:cNvPr>
          <p:cNvSpPr/>
          <p:nvPr/>
        </p:nvSpPr>
        <p:spPr>
          <a:xfrm>
            <a:off x="180340" y="3786021"/>
            <a:ext cx="6483062" cy="3231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3400" dirty="0">
                <a:solidFill>
                  <a:srgbClr val="BB244A"/>
                </a:solidFill>
                <a:latin typeface="TT Fors" panose="020B0003030001020000" pitchFamily="34" charset="0"/>
              </a:rPr>
              <a:t>Nehmt je zwei Körperkarten   und zeichnet wieder versteckt. Gebt dann das gefaltete Blatt wieder weiter und zeichnet als letzten Schritt die Begriffe der Fuß- und Beinkarten.</a:t>
            </a:r>
            <a:endParaRPr lang="en-US" sz="34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9" name="Gleichschenkliges Dreieck 8">
            <a:extLst>
              <a:ext uri="{FF2B5EF4-FFF2-40B4-BE49-F238E27FC236}">
                <a16:creationId xmlns:a16="http://schemas.microsoft.com/office/drawing/2014/main" id="{22B46F26-7040-4F26-9028-C4F38C0B9DA8}"/>
              </a:ext>
            </a:extLst>
          </p:cNvPr>
          <p:cNvSpPr/>
          <p:nvPr/>
        </p:nvSpPr>
        <p:spPr>
          <a:xfrm>
            <a:off x="8662435" y="5850736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" name="Parallelogramm 3">
            <a:extLst>
              <a:ext uri="{FF2B5EF4-FFF2-40B4-BE49-F238E27FC236}">
                <a16:creationId xmlns:a16="http://schemas.microsoft.com/office/drawing/2014/main" id="{9A414167-BCAD-4CF2-8601-9928991598F2}"/>
              </a:ext>
            </a:extLst>
          </p:cNvPr>
          <p:cNvSpPr/>
          <p:nvPr/>
        </p:nvSpPr>
        <p:spPr>
          <a:xfrm rot="21219785">
            <a:off x="8521682" y="6516852"/>
            <a:ext cx="1947716" cy="735660"/>
          </a:xfrm>
          <a:prstGeom prst="parallelogram">
            <a:avLst/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421442" y="724280"/>
            <a:ext cx="7437057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000" dirty="0">
                <a:solidFill>
                  <a:srgbClr val="BB244A"/>
                </a:solidFill>
                <a:latin typeface="TT Fors Bold" panose="020B0003030001020000" pitchFamily="34" charset="0"/>
              </a:rPr>
              <a:t>Gebt euer Blatt an die  Person neben euch weiter, ohne dass sie den gefalteten Kopfteil sehen kann.</a:t>
            </a:r>
            <a:endParaRPr lang="en-US" sz="40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MK" sz="1150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8" name="Gleichschenkliges Dreieck 7">
            <a:extLst>
              <a:ext uri="{FF2B5EF4-FFF2-40B4-BE49-F238E27FC236}">
                <a16:creationId xmlns:a16="http://schemas.microsoft.com/office/drawing/2014/main" id="{17C8AEEA-6F3B-460E-8418-9D1BE3ADE7FB}"/>
              </a:ext>
            </a:extLst>
          </p:cNvPr>
          <p:cNvSpPr/>
          <p:nvPr/>
        </p:nvSpPr>
        <p:spPr>
          <a:xfrm>
            <a:off x="6449795" y="5487552"/>
            <a:ext cx="124696" cy="766618"/>
          </a:xfrm>
          <a:prstGeom prst="triangl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Pfeil: gebogen 9">
            <a:extLst>
              <a:ext uri="{FF2B5EF4-FFF2-40B4-BE49-F238E27FC236}">
                <a16:creationId xmlns:a16="http://schemas.microsoft.com/office/drawing/2014/main" id="{AD604C5B-2C55-4035-840E-5C2EC8A6635C}"/>
              </a:ext>
            </a:extLst>
          </p:cNvPr>
          <p:cNvSpPr/>
          <p:nvPr/>
        </p:nvSpPr>
        <p:spPr>
          <a:xfrm rot="21045799">
            <a:off x="8255448" y="5198906"/>
            <a:ext cx="663978" cy="766618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5844413"/>
              <a:gd name="adj5" fmla="val 1250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pic>
        <p:nvPicPr>
          <p:cNvPr id="17" name="Grafik 16">
            <a:extLst>
              <a:ext uri="{FF2B5EF4-FFF2-40B4-BE49-F238E27FC236}">
                <a16:creationId xmlns:a16="http://schemas.microsoft.com/office/drawing/2014/main" id="{C08482CC-C819-4CF1-ABF7-B59B33495E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81212">
            <a:off x="6586140" y="5384093"/>
            <a:ext cx="1745577" cy="179945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0B35604F-F199-4E93-9F2C-8A23985653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64644">
            <a:off x="8761001" y="5808107"/>
            <a:ext cx="1711896" cy="875687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D859BD4-6B51-4E85-A486-0B2E8D59863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52492" y="3935410"/>
            <a:ext cx="813689" cy="48124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FCDC2157-E768-4A02-B834-37E327FE341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19435" y="3740558"/>
            <a:ext cx="813690" cy="486307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F062083F-5431-45A2-8896-DDD24E01598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58179" y="6705140"/>
            <a:ext cx="873681" cy="50456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2372D713-5473-42FD-ADB0-EC921911C9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88471" y="6548748"/>
            <a:ext cx="873681" cy="5139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910279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297425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DF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C6217-24E5-B644-87ED-B50F9D26CC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0749" y="826279"/>
            <a:ext cx="2832142" cy="2837505"/>
          </a:xfrm>
          <a:prstGeom prst="rect">
            <a:avLst/>
          </a:prstGeom>
        </p:spPr>
      </p:pic>
      <p:sp>
        <p:nvSpPr>
          <p:cNvPr id="6" name="TextBox 4">
            <a:extLst>
              <a:ext uri="{FF2B5EF4-FFF2-40B4-BE49-F238E27FC236}">
                <a16:creationId xmlns:a16="http://schemas.microsoft.com/office/drawing/2014/main" id="{9FFD16E9-A14E-41DC-B3EE-407BBE72351F}"/>
              </a:ext>
            </a:extLst>
          </p:cNvPr>
          <p:cNvSpPr txBox="1"/>
          <p:nvPr/>
        </p:nvSpPr>
        <p:spPr>
          <a:xfrm>
            <a:off x="3421442" y="542369"/>
            <a:ext cx="7200375" cy="68172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0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Entfaltet</a:t>
            </a:r>
            <a:r>
              <a:rPr lang="en-US" sz="5000" dirty="0">
                <a:solidFill>
                  <a:srgbClr val="BB244A"/>
                </a:solidFill>
                <a:latin typeface="TT Fors Bold" panose="020B0003030001020000" pitchFamily="34" charset="0"/>
              </a:rPr>
              <a:t> die </a:t>
            </a:r>
            <a:r>
              <a:rPr lang="en-US" sz="5000" dirty="0" err="1">
                <a:solidFill>
                  <a:srgbClr val="BB244A"/>
                </a:solidFill>
                <a:latin typeface="TT Fors Bold" panose="020B0003030001020000" pitchFamily="34" charset="0"/>
              </a:rPr>
              <a:t>Karrieren</a:t>
            </a:r>
            <a:r>
              <a:rPr lang="en-US" sz="5000" dirty="0">
                <a:solidFill>
                  <a:srgbClr val="BB244A"/>
                </a:solidFill>
                <a:latin typeface="TT Fors Bold" panose="020B0003030001020000" pitchFamily="34" charset="0"/>
              </a:rPr>
              <a:t>!</a:t>
            </a:r>
          </a:p>
          <a:p>
            <a:r>
              <a:rPr lang="de-DE" sz="4100" dirty="0">
                <a:solidFill>
                  <a:srgbClr val="BB244A"/>
                </a:solidFill>
                <a:latin typeface="TT Fors" panose="020B0003030001020000" pitchFamily="34" charset="0"/>
              </a:rPr>
              <a:t>Schaut euch die Zeichnungen an. Findet ihr unerwartete Kombinationen? Was, warum? Diskutiert, welche Berufe die Personen haben könnten, und schreibt es auf.</a:t>
            </a:r>
            <a:endParaRPr lang="en-US" sz="4100" b="1" dirty="0">
              <a:solidFill>
                <a:srgbClr val="BB244A"/>
              </a:solidFill>
              <a:latin typeface="TT Fors" panose="020B0003030001020000" pitchFamily="34" charset="0"/>
            </a:endParaRPr>
          </a:p>
          <a:p>
            <a:endParaRPr lang="en-US" sz="5000" b="1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7" name="TextBox 4">
            <a:extLst>
              <a:ext uri="{FF2B5EF4-FFF2-40B4-BE49-F238E27FC236}">
                <a16:creationId xmlns:a16="http://schemas.microsoft.com/office/drawing/2014/main" id="{8B0E8116-60EA-4B47-98FF-5A2CDB63EF0E}"/>
              </a:ext>
            </a:extLst>
          </p:cNvPr>
          <p:cNvSpPr txBox="1"/>
          <p:nvPr/>
        </p:nvSpPr>
        <p:spPr>
          <a:xfrm>
            <a:off x="1028960" y="1292361"/>
            <a:ext cx="1680446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500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MK" sz="11500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7D2135FF-2BE2-4382-9237-74896C8B598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670825" y="4304397"/>
            <a:ext cx="1979131" cy="2878354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5215A026-4F7D-499D-83B2-AB0B96A5656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1252766">
            <a:off x="1070594" y="3988339"/>
            <a:ext cx="1979131" cy="2878354"/>
          </a:xfrm>
          <a:prstGeom prst="rect">
            <a:avLst/>
          </a:prstGeom>
        </p:spPr>
      </p:pic>
      <p:sp>
        <p:nvSpPr>
          <p:cNvPr id="4" name="Pfeil: gebogen 3">
            <a:extLst>
              <a:ext uri="{FF2B5EF4-FFF2-40B4-BE49-F238E27FC236}">
                <a16:creationId xmlns:a16="http://schemas.microsoft.com/office/drawing/2014/main" id="{7FE7C926-87EF-49BB-AB27-D13E792A7149}"/>
              </a:ext>
            </a:extLst>
          </p:cNvPr>
          <p:cNvSpPr/>
          <p:nvPr/>
        </p:nvSpPr>
        <p:spPr>
          <a:xfrm rot="7488313">
            <a:off x="2850903" y="5986864"/>
            <a:ext cx="925290" cy="828330"/>
          </a:xfrm>
          <a:prstGeom prst="circularArrow">
            <a:avLst>
              <a:gd name="adj1" fmla="val 12500"/>
              <a:gd name="adj2" fmla="val 1142319"/>
              <a:gd name="adj3" fmla="val 20457681"/>
              <a:gd name="adj4" fmla="val 14258594"/>
              <a:gd name="adj5" fmla="val 867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19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7063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268</Words>
  <Application>Microsoft Office PowerPoint</Application>
  <PresentationFormat>Benutzerdefiniert</PresentationFormat>
  <Paragraphs>22</Paragraphs>
  <Slides>9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9</vt:i4>
      </vt:variant>
    </vt:vector>
  </HeadingPairs>
  <TitlesOfParts>
    <vt:vector size="17" baseType="lpstr">
      <vt:lpstr>Arial</vt:lpstr>
      <vt:lpstr>Calibri Light</vt:lpstr>
      <vt:lpstr>Calibri</vt:lpstr>
      <vt:lpstr>TT Fors Bold</vt:lpstr>
      <vt:lpstr>Times New Roman</vt:lpstr>
      <vt:lpstr>TT Fors</vt:lpstr>
      <vt:lpstr>Office Theme</vt:lpstr>
      <vt:lpstr>1_Office Theme</vt:lpstr>
      <vt:lpstr>Druckhinweise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Lisa Häfner</cp:lastModifiedBy>
  <cp:revision>87</cp:revision>
  <cp:lastPrinted>2025-07-31T08:54:39Z</cp:lastPrinted>
  <dcterms:created xsi:type="dcterms:W3CDTF">2025-01-17T12:37:01Z</dcterms:created>
  <dcterms:modified xsi:type="dcterms:W3CDTF">2025-09-15T15:19:23Z</dcterms:modified>
</cp:coreProperties>
</file>